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59" r:id="rId3"/>
    <p:sldId id="319" r:id="rId4"/>
    <p:sldId id="318" r:id="rId5"/>
    <p:sldId id="316" r:id="rId6"/>
    <p:sldId id="317" r:id="rId7"/>
    <p:sldId id="311" r:id="rId8"/>
    <p:sldId id="343" r:id="rId9"/>
    <p:sldId id="344" r:id="rId10"/>
    <p:sldId id="345" r:id="rId11"/>
    <p:sldId id="346" r:id="rId12"/>
    <p:sldId id="315" r:id="rId13"/>
    <p:sldId id="349" r:id="rId14"/>
    <p:sldId id="351" r:id="rId15"/>
    <p:sldId id="353" r:id="rId16"/>
    <p:sldId id="348" r:id="rId17"/>
    <p:sldId id="356" r:id="rId18"/>
    <p:sldId id="357" r:id="rId19"/>
    <p:sldId id="35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0"/>
    <p:restoredTop sz="86632" autoAdjust="0"/>
  </p:normalViewPr>
  <p:slideViewPr>
    <p:cSldViewPr snapToGrid="0" snapToObjects="1">
      <p:cViewPr varScale="1">
        <p:scale>
          <a:sx n="110" d="100"/>
          <a:sy n="110" d="100"/>
        </p:scale>
        <p:origin x="5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70C8-C894-A94C-8CC4-FF8E3F3EE3F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A33D6-99F9-3147-A7EA-92CCBB58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8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00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9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NLI</a:t>
            </a:r>
          </a:p>
          <a:p>
            <a:r>
              <a:rPr lang="en-US" dirty="0"/>
              <a:t>Give</a:t>
            </a:r>
            <a:r>
              <a:rPr lang="en-US" baseline="0" dirty="0"/>
              <a:t> an example </a:t>
            </a:r>
          </a:p>
          <a:p>
            <a:r>
              <a:rPr lang="en-US" baseline="0" dirty="0"/>
              <a:t>Mention its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2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8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6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3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nternal_logo_stand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7315202" y="0"/>
            <a:ext cx="4927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0430"/>
            <a:ext cx="6705600" cy="1470025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6705600" cy="17526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69" y="6144463"/>
            <a:ext cx="799339" cy="320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114" y="538767"/>
            <a:ext cx="209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noProof="0">
                <a:solidFill>
                  <a:schemeClr val="accent1"/>
                </a:solidFill>
                <a:latin typeface="Helvetica Neue Medium"/>
                <a:cs typeface="Helvetica Neue Medium"/>
              </a:rPr>
              <a:t>IBM</a:t>
            </a:r>
            <a:r>
              <a:rPr lang="en-US" sz="2400" b="0" i="0" noProof="0">
                <a:latin typeface="Helvetica Neue Light"/>
                <a:cs typeface="Helvetica Neue Light"/>
              </a:rPr>
              <a:t> Research</a:t>
            </a:r>
          </a:p>
        </p:txBody>
      </p:sp>
    </p:spTree>
    <p:extLst>
      <p:ext uri="{BB962C8B-B14F-4D97-AF65-F5344CB8AC3E}">
        <p14:creationId xmlns:p14="http://schemas.microsoft.com/office/powerpoint/2010/main" val="80382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82275"/>
            <a:ext cx="7315200" cy="364530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22355"/>
            <a:ext cx="2743200" cy="5103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22355"/>
            <a:ext cx="8026400" cy="5103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2350"/>
            <a:ext cx="10972800" cy="4270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1" y="1760497"/>
            <a:ext cx="5177903" cy="4365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361727" y="1760497"/>
            <a:ext cx="5040085" cy="4365667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19600"/>
            <a:ext cx="2844800" cy="231775"/>
          </a:xfrm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717207"/>
            <a:ext cx="5394393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212" y="1731638"/>
            <a:ext cx="5314922" cy="440895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9108"/>
            <a:ext cx="10972800" cy="55182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4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4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8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923542"/>
            <a:ext cx="4011084" cy="51156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952400"/>
            <a:ext cx="6815666" cy="51737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8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022350"/>
            <a:ext cx="109728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03788"/>
            <a:ext cx="10950971" cy="432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1"/>
            <a:r>
              <a:rPr lang="en-US" noProof="0"/>
              <a:t>Third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24605"/>
            <a:ext cx="2844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100" smtClean="0">
                <a:solidFill>
                  <a:srgbClr val="004266"/>
                </a:solidFill>
              </a:defRPr>
            </a:lvl1pPr>
          </a:lstStyle>
          <a:p>
            <a:fld id="{AE9108BD-1B63-5E42-A3EF-D85B2E21F76C}" type="slidenum">
              <a:rPr lang="en-US" smtClean="0"/>
              <a:t>‹#›</a:t>
            </a:fld>
            <a:endParaRPr 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609600" y="838200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noProof="0"/>
          </a:p>
        </p:txBody>
      </p:sp>
      <p:sp>
        <p:nvSpPr>
          <p:cNvPr id="10" name="TextBox 9"/>
          <p:cNvSpPr txBox="1"/>
          <p:nvPr/>
        </p:nvSpPr>
        <p:spPr>
          <a:xfrm>
            <a:off x="551628" y="410486"/>
            <a:ext cx="161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noProof="0" dirty="0">
                <a:solidFill>
                  <a:schemeClr val="accent1"/>
                </a:solidFill>
                <a:latin typeface="Helvetica Neue Medium"/>
                <a:cs typeface="Helvetica Neue Medium"/>
              </a:rPr>
              <a:t>IBM</a:t>
            </a:r>
            <a:r>
              <a:rPr lang="en-US" b="0" i="0" noProof="0" dirty="0">
                <a:latin typeface="Helvetica Neue Light"/>
                <a:cs typeface="Helvetica Neue Light"/>
              </a:rPr>
              <a:t> Research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024" y="423316"/>
            <a:ext cx="703422" cy="2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5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pitchFamily="34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+mn-ea"/>
          <a:cs typeface="+mn-cs"/>
        </a:defRPr>
      </a:lvl1pPr>
      <a:lvl2pPr marL="742950" indent="-396875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rgbClr val="004266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kapanipa@us.ibm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FEE-4991-794F-B9E8-F58CA5910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30430"/>
            <a:ext cx="7721600" cy="1470025"/>
          </a:xfrm>
        </p:spPr>
        <p:txBody>
          <a:bodyPr/>
          <a:lstStyle/>
          <a:p>
            <a:r>
              <a:rPr lang="en-US" b="0" dirty="0"/>
              <a:t>Improving Natural Language Inference Using External Knowledge in the Science Questions Domain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0" dirty="0" err="1"/>
              <a:t>Xiaoyan</a:t>
            </a:r>
            <a:r>
              <a:rPr lang="en-US" b="0" dirty="0"/>
              <a:t> Wang</a:t>
            </a:r>
          </a:p>
          <a:p>
            <a:pPr algn="ctr"/>
            <a:r>
              <a:rPr lang="en-US" dirty="0"/>
              <a:t>University of Illinois at Urbana-Champaign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/>
              <a:t>Pavan </a:t>
            </a:r>
            <a:r>
              <a:rPr lang="en-US" b="0" dirty="0" err="1"/>
              <a:t>Kapanipathi</a:t>
            </a:r>
            <a:r>
              <a:rPr lang="en-US" b="0" dirty="0"/>
              <a:t>*, Ryan Musa, Mo Yu, Kartik Talamadupula, Ibrahim Abdelaziz, Maria Chang, Achille </a:t>
            </a:r>
            <a:r>
              <a:rPr lang="en-US" b="0" dirty="0" err="1"/>
              <a:t>Fokoue</a:t>
            </a:r>
            <a:r>
              <a:rPr lang="en-US" b="0" dirty="0"/>
              <a:t>, Bassem </a:t>
            </a:r>
            <a:r>
              <a:rPr lang="en-US" b="0" dirty="0" err="1"/>
              <a:t>Makni</a:t>
            </a:r>
            <a:r>
              <a:rPr lang="en-US" b="0" dirty="0"/>
              <a:t>, Nicholas </a:t>
            </a:r>
            <a:r>
              <a:rPr lang="en-US" b="0" dirty="0" err="1"/>
              <a:t>Mattei</a:t>
            </a:r>
            <a:r>
              <a:rPr lang="en-US" b="0" dirty="0"/>
              <a:t>, Michael </a:t>
            </a:r>
            <a:r>
              <a:rPr lang="en-US" b="0" dirty="0" err="1"/>
              <a:t>Witbrock</a:t>
            </a:r>
            <a:endParaRPr lang="en-US" b="0" dirty="0"/>
          </a:p>
          <a:p>
            <a:pPr algn="ctr"/>
            <a:r>
              <a:rPr lang="en-US" dirty="0"/>
              <a:t>IBM Research AI</a:t>
            </a:r>
            <a:br>
              <a:rPr lang="en-US" dirty="0"/>
            </a:br>
            <a:endParaRPr lang="en-US" dirty="0"/>
          </a:p>
          <a:p>
            <a:pPr algn="ctr"/>
            <a:endParaRPr lang="en-US" b="0" dirty="0"/>
          </a:p>
          <a:p>
            <a:pPr algn="ctr"/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1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765" y="1665048"/>
            <a:ext cx="5315249" cy="49952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Mapping from text to concepts in KB</a:t>
            </a:r>
          </a:p>
          <a:p>
            <a:pPr lvl="1"/>
            <a:r>
              <a:rPr lang="en-US" dirty="0"/>
              <a:t>Farmers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/c/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/farmers</a:t>
            </a:r>
          </a:p>
          <a:p>
            <a:pPr lvl="1"/>
            <a:r>
              <a:rPr lang="en-US" dirty="0">
                <a:sym typeface="Wingdings"/>
              </a:rPr>
              <a:t>Ploughing 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/c/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/ploughing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 construction for premise and hypothesis</a:t>
            </a:r>
          </a:p>
          <a:p>
            <a:pPr lvl="1"/>
            <a:r>
              <a:rPr lang="en-US" dirty="0"/>
              <a:t>Concepts</a:t>
            </a:r>
          </a:p>
          <a:p>
            <a:pPr lvl="1"/>
            <a:r>
              <a:rPr lang="en-US" b="1" dirty="0"/>
              <a:t>One Hop</a:t>
            </a:r>
          </a:p>
          <a:p>
            <a:pPr lvl="2"/>
            <a:r>
              <a:rPr lang="en-US" b="1" dirty="0"/>
              <a:t>All concepts one hop from the mentioned concepts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7193" y="2865961"/>
            <a:ext cx="1135781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8565" y="2865961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1168" y="4011718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Farm 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2696" y="5413444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Horse</a:t>
            </a:r>
          </a:p>
        </p:txBody>
      </p:sp>
      <p:sp>
        <p:nvSpPr>
          <p:cNvPr id="9" name="Rectangle 8"/>
          <p:cNvSpPr/>
          <p:nvPr/>
        </p:nvSpPr>
        <p:spPr>
          <a:xfrm>
            <a:off x="6554804" y="6496639"/>
            <a:ext cx="1329889" cy="32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71446" y="3697893"/>
            <a:ext cx="1443790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68564" y="5001154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cxnSp>
        <p:nvCxnSpPr>
          <p:cNvPr id="14" name="Straight Arrow Connector 13"/>
          <p:cNvCxnSpPr>
            <a:stCxn id="11" idx="0"/>
            <a:endCxn id="10" idx="2"/>
          </p:cNvCxnSpPr>
          <p:nvPr/>
        </p:nvCxnSpPr>
        <p:spPr>
          <a:xfrm flipH="1" flipV="1">
            <a:off x="5986113" y="4338977"/>
            <a:ext cx="391528" cy="1074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142974" y="4661415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</a:t>
            </a:r>
          </a:p>
        </p:txBody>
      </p:sp>
      <p:cxnSp>
        <p:nvCxnSpPr>
          <p:cNvPr id="16" name="Straight Arrow Connector 15"/>
          <p:cNvCxnSpPr>
            <a:stCxn id="10" idx="3"/>
          </p:cNvCxnSpPr>
          <p:nvPr/>
        </p:nvCxnSpPr>
        <p:spPr>
          <a:xfrm>
            <a:off x="6651057" y="4175348"/>
            <a:ext cx="1491917" cy="649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278755" y="3861523"/>
            <a:ext cx="1292691" cy="963522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1"/>
          </p:cNvCxnSpPr>
          <p:nvPr/>
        </p:nvCxnSpPr>
        <p:spPr>
          <a:xfrm>
            <a:off x="9278755" y="4825045"/>
            <a:ext cx="689809" cy="339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15" idx="3"/>
          </p:cNvCxnSpPr>
          <p:nvPr/>
        </p:nvCxnSpPr>
        <p:spPr>
          <a:xfrm flipH="1">
            <a:off x="9278755" y="3193220"/>
            <a:ext cx="1257701" cy="163182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</p:cNvCxnSpPr>
          <p:nvPr/>
        </p:nvCxnSpPr>
        <p:spPr>
          <a:xfrm flipV="1">
            <a:off x="7042585" y="4825045"/>
            <a:ext cx="1100389" cy="75202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99884" y="3368063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</a:t>
            </a:r>
          </a:p>
        </p:txBody>
      </p:sp>
      <p:cxnSp>
        <p:nvCxnSpPr>
          <p:cNvPr id="23" name="Straight Arrow Connector 22"/>
          <p:cNvCxnSpPr>
            <a:stCxn id="10" idx="3"/>
          </p:cNvCxnSpPr>
          <p:nvPr/>
        </p:nvCxnSpPr>
        <p:spPr>
          <a:xfrm flipV="1">
            <a:off x="6651057" y="3531693"/>
            <a:ext cx="1648827" cy="643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  <a:endCxn id="22" idx="3"/>
          </p:cNvCxnSpPr>
          <p:nvPr/>
        </p:nvCxnSpPr>
        <p:spPr>
          <a:xfrm flipH="1">
            <a:off x="9435665" y="3193220"/>
            <a:ext cx="1100791" cy="3384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7042585" y="3531693"/>
            <a:ext cx="1257299" cy="2045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57586" y="946600"/>
            <a:ext cx="3796912" cy="69310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p: Two </a:t>
            </a:r>
            <a:r>
              <a:rPr lang="en-US" b="1" dirty="0"/>
              <a:t>men </a:t>
            </a:r>
            <a:r>
              <a:rPr lang="en-US" dirty="0"/>
              <a:t>are using two </a:t>
            </a:r>
            <a:r>
              <a:rPr lang="en-US" b="1" dirty="0"/>
              <a:t>horses</a:t>
            </a:r>
            <a:r>
              <a:rPr lang="en-US" dirty="0"/>
              <a:t> to help with </a:t>
            </a:r>
            <a:r>
              <a:rPr lang="en-US" b="1" dirty="0"/>
              <a:t>farm work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211712" y="945567"/>
            <a:ext cx="3797345" cy="695173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h: The </a:t>
            </a:r>
            <a:r>
              <a:rPr lang="en-US" b="1" dirty="0"/>
              <a:t>farmers </a:t>
            </a:r>
            <a:r>
              <a:rPr lang="en-US" dirty="0"/>
              <a:t>are </a:t>
            </a:r>
            <a:r>
              <a:rPr lang="en-US" b="1" dirty="0"/>
              <a:t>ploughing </a:t>
            </a:r>
            <a:r>
              <a:rPr lang="en-US" dirty="0"/>
              <a:t>the </a:t>
            </a:r>
            <a:r>
              <a:rPr lang="en-US" b="1" dirty="0"/>
              <a:t>fields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61435" y="1776647"/>
            <a:ext cx="3831399" cy="7277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 Components from </a:t>
            </a:r>
            <a:r>
              <a:rPr lang="en-US" dirty="0" err="1"/>
              <a:t>ConceptNet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1" idx="0"/>
            <a:endCxn id="10" idx="2"/>
          </p:cNvCxnSpPr>
          <p:nvPr/>
        </p:nvCxnSpPr>
        <p:spPr>
          <a:xfrm flipV="1">
            <a:off x="10536455" y="4025152"/>
            <a:ext cx="756886" cy="97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7" idx="0"/>
          </p:cNvCxnSpPr>
          <p:nvPr/>
        </p:nvCxnSpPr>
        <p:spPr>
          <a:xfrm flipH="1">
            <a:off x="5986113" y="3193220"/>
            <a:ext cx="1588971" cy="818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371243" y="6003723"/>
            <a:ext cx="1669536" cy="354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Horse Riding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7" idx="0"/>
            <a:endCxn id="8" idx="2"/>
          </p:cNvCxnSpPr>
          <p:nvPr/>
        </p:nvCxnSpPr>
        <p:spPr>
          <a:xfrm flipV="1">
            <a:off x="6206011" y="5740703"/>
            <a:ext cx="171630" cy="263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255126" y="6482935"/>
            <a:ext cx="1669536" cy="354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 Heat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269577" y="5623714"/>
            <a:ext cx="1669536" cy="354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Soccer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9" idx="3"/>
            <a:endCxn id="41" idx="1"/>
          </p:cNvCxnSpPr>
          <p:nvPr/>
        </p:nvCxnSpPr>
        <p:spPr>
          <a:xfrm flipV="1">
            <a:off x="7884693" y="6660268"/>
            <a:ext cx="37043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2"/>
            <a:endCxn id="42" idx="0"/>
          </p:cNvCxnSpPr>
          <p:nvPr/>
        </p:nvCxnSpPr>
        <p:spPr>
          <a:xfrm>
            <a:off x="10536455" y="5328413"/>
            <a:ext cx="567890" cy="2953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088883" y="2683692"/>
            <a:ext cx="1809995" cy="691797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PREMISE GRAPH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424666" y="6227668"/>
            <a:ext cx="1737349" cy="609932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HYPOTHESIS GRAPH</a:t>
            </a:r>
          </a:p>
        </p:txBody>
      </p:sp>
      <p:cxnSp>
        <p:nvCxnSpPr>
          <p:cNvPr id="359" name="Straight Arrow Connector 358"/>
          <p:cNvCxnSpPr>
            <a:stCxn id="6" idx="1"/>
            <a:endCxn id="5" idx="3"/>
          </p:cNvCxnSpPr>
          <p:nvPr/>
        </p:nvCxnSpPr>
        <p:spPr>
          <a:xfrm flipH="1">
            <a:off x="8142974" y="3029591"/>
            <a:ext cx="182559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/>
          <p:cNvCxnSpPr>
            <a:stCxn id="8" idx="0"/>
            <a:endCxn id="6" idx="2"/>
          </p:cNvCxnSpPr>
          <p:nvPr/>
        </p:nvCxnSpPr>
        <p:spPr>
          <a:xfrm flipV="1">
            <a:off x="6377641" y="3193220"/>
            <a:ext cx="4158815" cy="2220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Arrow Connector 487"/>
          <p:cNvCxnSpPr>
            <a:stCxn id="6" idx="2"/>
            <a:endCxn id="10" idx="0"/>
          </p:cNvCxnSpPr>
          <p:nvPr/>
        </p:nvCxnSpPr>
        <p:spPr>
          <a:xfrm>
            <a:off x="10536456" y="3193220"/>
            <a:ext cx="756885" cy="5046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5" grpId="0" animBg="1"/>
      <p:bldP spid="15" grpId="1" animBg="1"/>
      <p:bldP spid="22" grpId="0" animBg="1"/>
      <p:bldP spid="22" grpId="1" animBg="1"/>
      <p:bldP spid="22" grpId="2" animBg="1"/>
      <p:bldP spid="37" grpId="0" animBg="1"/>
      <p:bldP spid="37" grpId="1" animBg="1"/>
      <p:bldP spid="41" grpId="0" animBg="1"/>
      <p:bldP spid="41" grpId="1" animBg="1"/>
      <p:bldP spid="42" grpId="0" animBg="1"/>
      <p:bldP spid="54" grpId="0" animBg="1"/>
      <p:bldP spid="54" grpId="1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766" y="1665048"/>
            <a:ext cx="4984432" cy="52781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Mapping from text to concepts in KB</a:t>
            </a:r>
          </a:p>
          <a:p>
            <a:pPr lvl="1"/>
            <a:r>
              <a:rPr lang="en-US" dirty="0"/>
              <a:t>Farmers </a:t>
            </a:r>
            <a:r>
              <a:rPr lang="en-US" dirty="0">
                <a:sym typeface="Wingdings"/>
              </a:rPr>
              <a:t>     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/farmers</a:t>
            </a:r>
          </a:p>
          <a:p>
            <a:pPr lvl="1"/>
            <a:r>
              <a:rPr lang="en-US" dirty="0">
                <a:sym typeface="Wingdings"/>
              </a:rPr>
              <a:t>Ploughing 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/ploughing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 construction for premise and hypothesis</a:t>
            </a:r>
          </a:p>
          <a:p>
            <a:pPr lvl="1"/>
            <a:r>
              <a:rPr lang="en-US" dirty="0"/>
              <a:t>Concepts</a:t>
            </a:r>
          </a:p>
          <a:p>
            <a:pPr lvl="1"/>
            <a:r>
              <a:rPr lang="en-US" dirty="0"/>
              <a:t>One Hop</a:t>
            </a:r>
          </a:p>
          <a:p>
            <a:pPr lvl="1"/>
            <a:r>
              <a:rPr lang="en-US" b="1" dirty="0"/>
              <a:t>Two Hop</a:t>
            </a:r>
          </a:p>
          <a:p>
            <a:pPr lvl="2"/>
            <a:r>
              <a:rPr lang="en-US" b="1" dirty="0"/>
              <a:t>Concepts included that connect concepts mentioned in premise for premise graph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7193" y="2865961"/>
            <a:ext cx="1135781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8565" y="2865961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1168" y="4011718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Farm 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2696" y="5413444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Horse</a:t>
            </a:r>
          </a:p>
        </p:txBody>
      </p:sp>
      <p:sp>
        <p:nvSpPr>
          <p:cNvPr id="9" name="Rectangle 8"/>
          <p:cNvSpPr/>
          <p:nvPr/>
        </p:nvSpPr>
        <p:spPr>
          <a:xfrm>
            <a:off x="6554804" y="6496639"/>
            <a:ext cx="1329889" cy="32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71446" y="3697893"/>
            <a:ext cx="1443790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68564" y="5001154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cxnSp>
        <p:nvCxnSpPr>
          <p:cNvPr id="14" name="Straight Arrow Connector 13"/>
          <p:cNvCxnSpPr>
            <a:stCxn id="11" idx="0"/>
            <a:endCxn id="10" idx="2"/>
          </p:cNvCxnSpPr>
          <p:nvPr/>
        </p:nvCxnSpPr>
        <p:spPr>
          <a:xfrm flipH="1" flipV="1">
            <a:off x="5986113" y="4338977"/>
            <a:ext cx="391528" cy="1074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142974" y="4661415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</a:t>
            </a:r>
          </a:p>
        </p:txBody>
      </p:sp>
      <p:cxnSp>
        <p:nvCxnSpPr>
          <p:cNvPr id="16" name="Straight Arrow Connector 15"/>
          <p:cNvCxnSpPr>
            <a:stCxn id="10" idx="3"/>
          </p:cNvCxnSpPr>
          <p:nvPr/>
        </p:nvCxnSpPr>
        <p:spPr>
          <a:xfrm>
            <a:off x="6651057" y="4175348"/>
            <a:ext cx="1491917" cy="649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278755" y="3861523"/>
            <a:ext cx="1292691" cy="963522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1"/>
          </p:cNvCxnSpPr>
          <p:nvPr/>
        </p:nvCxnSpPr>
        <p:spPr>
          <a:xfrm>
            <a:off x="9278755" y="4825045"/>
            <a:ext cx="689809" cy="339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15" idx="3"/>
          </p:cNvCxnSpPr>
          <p:nvPr/>
        </p:nvCxnSpPr>
        <p:spPr>
          <a:xfrm flipH="1">
            <a:off x="9278755" y="3193220"/>
            <a:ext cx="1257701" cy="163182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</p:cNvCxnSpPr>
          <p:nvPr/>
        </p:nvCxnSpPr>
        <p:spPr>
          <a:xfrm flipV="1">
            <a:off x="7042585" y="4825045"/>
            <a:ext cx="1100389" cy="75202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99884" y="3368063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</a:t>
            </a:r>
          </a:p>
        </p:txBody>
      </p:sp>
      <p:cxnSp>
        <p:nvCxnSpPr>
          <p:cNvPr id="23" name="Straight Arrow Connector 22"/>
          <p:cNvCxnSpPr>
            <a:stCxn id="10" idx="3"/>
          </p:cNvCxnSpPr>
          <p:nvPr/>
        </p:nvCxnSpPr>
        <p:spPr>
          <a:xfrm flipV="1">
            <a:off x="6651057" y="3531693"/>
            <a:ext cx="1648827" cy="643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22" idx="3"/>
          </p:cNvCxnSpPr>
          <p:nvPr/>
        </p:nvCxnSpPr>
        <p:spPr>
          <a:xfrm flipH="1">
            <a:off x="9435665" y="3029591"/>
            <a:ext cx="532900" cy="50210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7042585" y="3531693"/>
            <a:ext cx="1257299" cy="2045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57586" y="946600"/>
            <a:ext cx="3796912" cy="69310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p: Two </a:t>
            </a:r>
            <a:r>
              <a:rPr lang="en-US" b="1" dirty="0"/>
              <a:t>men </a:t>
            </a:r>
            <a:r>
              <a:rPr lang="en-US" dirty="0"/>
              <a:t>are using two </a:t>
            </a:r>
            <a:r>
              <a:rPr lang="en-US" b="1" dirty="0"/>
              <a:t>horses</a:t>
            </a:r>
            <a:r>
              <a:rPr lang="en-US" dirty="0"/>
              <a:t> to help with </a:t>
            </a:r>
            <a:r>
              <a:rPr lang="en-US" b="1" dirty="0"/>
              <a:t>farm work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211712" y="945567"/>
            <a:ext cx="3797345" cy="695173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h: The </a:t>
            </a:r>
            <a:r>
              <a:rPr lang="en-US" b="1" dirty="0"/>
              <a:t>farmers </a:t>
            </a:r>
            <a:r>
              <a:rPr lang="en-US" dirty="0"/>
              <a:t>are </a:t>
            </a:r>
            <a:r>
              <a:rPr lang="en-US" b="1" dirty="0"/>
              <a:t>ploughing </a:t>
            </a:r>
            <a:r>
              <a:rPr lang="en-US" dirty="0"/>
              <a:t>the </a:t>
            </a:r>
            <a:r>
              <a:rPr lang="en-US" b="1" dirty="0"/>
              <a:t>fields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61435" y="1776647"/>
            <a:ext cx="3831399" cy="7277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 Components from </a:t>
            </a:r>
            <a:r>
              <a:rPr lang="en-US" dirty="0" err="1"/>
              <a:t>ConceptNet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1" idx="0"/>
            <a:endCxn id="10" idx="2"/>
          </p:cNvCxnSpPr>
          <p:nvPr/>
        </p:nvCxnSpPr>
        <p:spPr>
          <a:xfrm flipV="1">
            <a:off x="10536455" y="4025152"/>
            <a:ext cx="756886" cy="97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7" idx="0"/>
          </p:cNvCxnSpPr>
          <p:nvPr/>
        </p:nvCxnSpPr>
        <p:spPr>
          <a:xfrm flipH="1">
            <a:off x="5986113" y="3193220"/>
            <a:ext cx="1588971" cy="818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11569" y="2676266"/>
            <a:ext cx="1809995" cy="691797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PREMISE GRAPH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424666" y="6213966"/>
            <a:ext cx="1737349" cy="609932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HYPOTHESIS GRAPH</a:t>
            </a:r>
          </a:p>
        </p:txBody>
      </p:sp>
      <p:cxnSp>
        <p:nvCxnSpPr>
          <p:cNvPr id="546" name="Straight Arrow Connector 545"/>
          <p:cNvCxnSpPr>
            <a:endCxn id="6" idx="2"/>
          </p:cNvCxnSpPr>
          <p:nvPr/>
        </p:nvCxnSpPr>
        <p:spPr>
          <a:xfrm flipV="1">
            <a:off x="6377641" y="3193220"/>
            <a:ext cx="4158815" cy="2220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6" idx="1"/>
            <a:endCxn id="5" idx="3"/>
          </p:cNvCxnSpPr>
          <p:nvPr/>
        </p:nvCxnSpPr>
        <p:spPr>
          <a:xfrm flipH="1">
            <a:off x="8142974" y="3029591"/>
            <a:ext cx="182559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1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5" grpId="0" animBg="1"/>
      <p:bldP spid="15" grpId="1" animBg="1"/>
      <p:bldP spid="22" grpId="0" animBg="1"/>
      <p:bldP spid="22" grpId="1" animBg="1"/>
      <p:bldP spid="22" grpId="2" animBg="1"/>
      <p:bldP spid="54" grpId="0" animBg="1"/>
      <p:bldP spid="54" grpId="1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Entailment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11111342" cy="4839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based entailment model</a:t>
            </a:r>
          </a:p>
          <a:p>
            <a:pPr lvl="1"/>
            <a:r>
              <a:rPr lang="en-US" dirty="0"/>
              <a:t>Given premise graph and hypothesis graph from the Graph generator, outputs a class</a:t>
            </a:r>
          </a:p>
          <a:p>
            <a:pPr lvl="1"/>
            <a:r>
              <a:rPr lang="en-US" dirty="0" err="1"/>
              <a:t>Pretrained</a:t>
            </a:r>
            <a:r>
              <a:rPr lang="en-US" dirty="0"/>
              <a:t> concept </a:t>
            </a:r>
            <a:r>
              <a:rPr lang="en-US" dirty="0" err="1"/>
              <a:t>embeddings</a:t>
            </a:r>
            <a:r>
              <a:rPr lang="en-US" dirty="0"/>
              <a:t> based on existing knowledge graph </a:t>
            </a:r>
            <a:r>
              <a:rPr lang="en-US" dirty="0" err="1"/>
              <a:t>embeddings</a:t>
            </a:r>
            <a:endParaRPr lang="en-US" dirty="0"/>
          </a:p>
          <a:p>
            <a:pPr lvl="2"/>
            <a:r>
              <a:rPr lang="en-US" dirty="0"/>
              <a:t>KG </a:t>
            </a:r>
            <a:r>
              <a:rPr lang="en-US" dirty="0" err="1"/>
              <a:t>Embeddings</a:t>
            </a:r>
            <a:r>
              <a:rPr lang="en-US" dirty="0"/>
              <a:t>: </a:t>
            </a:r>
            <a:r>
              <a:rPr lang="en-US" dirty="0" err="1"/>
              <a:t>ComplEx</a:t>
            </a:r>
            <a:r>
              <a:rPr lang="en-US" dirty="0"/>
              <a:t>, </a:t>
            </a:r>
            <a:r>
              <a:rPr lang="en-US" dirty="0" err="1"/>
              <a:t>TransH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KG: </a:t>
            </a:r>
            <a:r>
              <a:rPr lang="en-US" dirty="0" err="1"/>
              <a:t>ConceptNet</a:t>
            </a:r>
            <a:r>
              <a:rPr lang="en-US" dirty="0"/>
              <a:t>, </a:t>
            </a:r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 err="1"/>
              <a:t>Wordnet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pPr lvl="1"/>
            <a:r>
              <a:rPr lang="en-US" dirty="0" err="1"/>
              <a:t>MatchLSTM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For concepts only </a:t>
            </a:r>
            <a:r>
              <a:rPr lang="mr-IN" dirty="0"/>
              <a:t>–</a:t>
            </a:r>
            <a:r>
              <a:rPr lang="en-US" dirty="0"/>
              <a:t> sequenced based on length and text sequence</a:t>
            </a:r>
          </a:p>
          <a:p>
            <a:pPr lvl="1"/>
            <a:r>
              <a:rPr lang="en-US" dirty="0" err="1"/>
              <a:t>GconAttn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7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Entailment Model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GconAttn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11111342" cy="4839174"/>
          </a:xfrm>
        </p:spPr>
        <p:txBody>
          <a:bodyPr>
            <a:normAutofit/>
          </a:bodyPr>
          <a:lstStyle/>
          <a:p>
            <a:r>
              <a:rPr lang="en-US" dirty="0"/>
              <a:t>Details of Graph Based Entailment Model </a:t>
            </a:r>
          </a:p>
          <a:p>
            <a:pPr lvl="1"/>
            <a:r>
              <a:rPr lang="en-US" dirty="0"/>
              <a:t>Input is the concept </a:t>
            </a:r>
            <a:r>
              <a:rPr lang="en-US" dirty="0" err="1"/>
              <a:t>embeddings</a:t>
            </a:r>
            <a:r>
              <a:rPr lang="en-US" dirty="0"/>
              <a:t> trained using the corresponding KG</a:t>
            </a:r>
          </a:p>
          <a:p>
            <a:pPr lvl="1"/>
            <a:r>
              <a:rPr lang="en-US" dirty="0"/>
              <a:t>Attention Layer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Matcher</a:t>
            </a:r>
          </a:p>
          <a:p>
            <a:endParaRPr lang="en-US" dirty="0"/>
          </a:p>
          <a:p>
            <a:pPr lvl="1"/>
            <a:r>
              <a:rPr lang="en-US" dirty="0"/>
              <a:t>Pooling</a:t>
            </a:r>
          </a:p>
          <a:p>
            <a:endParaRPr lang="en-US" dirty="0"/>
          </a:p>
          <a:p>
            <a:r>
              <a:rPr lang="en-US" dirty="0"/>
              <a:t>Merging Text and Graph Based entailment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891" y="2619473"/>
            <a:ext cx="3718090" cy="74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3" y="3529976"/>
            <a:ext cx="2376342" cy="6231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73" y="4314864"/>
            <a:ext cx="2256935" cy="842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66" y="5817988"/>
            <a:ext cx="3175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5384797" cy="483917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SciTail</a:t>
            </a:r>
            <a:r>
              <a:rPr lang="en-US" dirty="0"/>
              <a:t>: NLI Dataset for Science domain question answering</a:t>
            </a:r>
          </a:p>
          <a:p>
            <a:pPr lvl="1"/>
            <a:r>
              <a:rPr lang="en-US" dirty="0"/>
              <a:t>Motivation: Ability of the dataset to be used for downstream QA</a:t>
            </a:r>
          </a:p>
          <a:p>
            <a:pPr lvl="1"/>
            <a:r>
              <a:rPr lang="en-US" dirty="0"/>
              <a:t>Transformed question and answer candidate to assertion</a:t>
            </a:r>
          </a:p>
          <a:p>
            <a:pPr lvl="1"/>
            <a:r>
              <a:rPr lang="en-US" dirty="0"/>
              <a:t>Retrieved IR results</a:t>
            </a:r>
          </a:p>
          <a:p>
            <a:pPr lvl="2"/>
            <a:r>
              <a:rPr lang="en-US" dirty="0"/>
              <a:t>Supporting: Entails</a:t>
            </a:r>
          </a:p>
          <a:p>
            <a:pPr lvl="2"/>
            <a:r>
              <a:rPr lang="en-US" dirty="0"/>
              <a:t>Non-supporting: Neutral</a:t>
            </a:r>
          </a:p>
          <a:p>
            <a:pPr lvl="1"/>
            <a:r>
              <a:rPr lang="en-US" dirty="0"/>
              <a:t>27,026 sentence pairs </a:t>
            </a:r>
          </a:p>
          <a:p>
            <a:pPr lvl="2"/>
            <a:r>
              <a:rPr lang="en-US" dirty="0"/>
              <a:t>Train: 23,596, Test: 2126, Dev: 1304</a:t>
            </a:r>
          </a:p>
          <a:p>
            <a:pPr lvl="2"/>
            <a:endParaRPr lang="en-US" dirty="0"/>
          </a:p>
          <a:p>
            <a:r>
              <a:rPr lang="en-US" dirty="0"/>
              <a:t>Training Setup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embeddings</a:t>
            </a:r>
            <a:r>
              <a:rPr lang="en-US" dirty="0"/>
              <a:t>: Glove 840B 300D</a:t>
            </a:r>
          </a:p>
          <a:p>
            <a:pPr lvl="1"/>
            <a:r>
              <a:rPr lang="en-US" dirty="0"/>
              <a:t>KG </a:t>
            </a:r>
            <a:r>
              <a:rPr lang="en-US" dirty="0" err="1"/>
              <a:t>embeddings</a:t>
            </a:r>
            <a:r>
              <a:rPr lang="en-US" dirty="0"/>
              <a:t>: </a:t>
            </a:r>
            <a:r>
              <a:rPr lang="en-US" dirty="0" err="1"/>
              <a:t>ConceptNet</a:t>
            </a:r>
            <a:r>
              <a:rPr lang="en-US" dirty="0"/>
              <a:t> PPMI </a:t>
            </a:r>
          </a:p>
          <a:p>
            <a:pPr lvl="1"/>
            <a:r>
              <a:rPr lang="en-US" dirty="0"/>
              <a:t>GRUs as encoders</a:t>
            </a:r>
          </a:p>
          <a:p>
            <a:pPr lvl="1"/>
            <a:r>
              <a:rPr lang="en-US" dirty="0"/>
              <a:t>Learning rate 0.001 and batch size: 40</a:t>
            </a:r>
          </a:p>
          <a:p>
            <a:pPr lvl="1"/>
            <a:r>
              <a:rPr lang="en-US" dirty="0"/>
              <a:t>Graph based model with </a:t>
            </a:r>
            <a:r>
              <a:rPr lang="en-US" b="1" dirty="0"/>
              <a:t>Concepts Only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74" y="1449387"/>
            <a:ext cx="5966526" cy="5075563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59308B4-4F60-FD47-BF34-2F73F09D9426}"/>
              </a:ext>
            </a:extLst>
          </p:cNvPr>
          <p:cNvSpPr txBox="1">
            <a:spLocks/>
          </p:cNvSpPr>
          <p:nvPr/>
        </p:nvSpPr>
        <p:spPr bwMode="auto">
          <a:xfrm>
            <a:off x="609600" y="6556380"/>
            <a:ext cx="7416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0" latinLnBrk="0" hangingPunct="0">
              <a:defRPr sz="1100" kern="12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CITE SCITAIL</a:t>
            </a:r>
          </a:p>
        </p:txBody>
      </p:sp>
    </p:spTree>
    <p:extLst>
      <p:ext uri="{BB962C8B-B14F-4D97-AF65-F5344CB8AC3E}">
        <p14:creationId xmlns:p14="http://schemas.microsoft.com/office/powerpoint/2010/main" val="41694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 </a:t>
            </a:r>
            <a:r>
              <a:rPr lang="mr-IN" dirty="0"/>
              <a:t>–</a:t>
            </a:r>
            <a:r>
              <a:rPr lang="en-US" dirty="0"/>
              <a:t>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5876038" cy="4839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Based Entailment Models </a:t>
            </a:r>
          </a:p>
          <a:p>
            <a:pPr lvl="1"/>
            <a:r>
              <a:rPr lang="en-US" dirty="0" err="1"/>
              <a:t>MatchLSTM+WordNet</a:t>
            </a:r>
            <a:r>
              <a:rPr lang="en-US" dirty="0"/>
              <a:t> [Chen2018]</a:t>
            </a:r>
          </a:p>
          <a:p>
            <a:pPr lvl="2"/>
            <a:r>
              <a:rPr lang="en-US" dirty="0"/>
              <a:t>Description</a:t>
            </a:r>
          </a:p>
          <a:p>
            <a:pPr lvl="1"/>
            <a:r>
              <a:rPr lang="en-US" dirty="0" err="1"/>
              <a:t>mLSTM+Gmatch-LSTM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ConSeqNet</a:t>
            </a:r>
            <a:endParaRPr lang="en-US" dirty="0"/>
          </a:p>
          <a:p>
            <a:pPr lvl="2"/>
            <a:r>
              <a:rPr lang="en-US" dirty="0"/>
              <a:t>Description</a:t>
            </a:r>
          </a:p>
          <a:p>
            <a:pPr lvl="2"/>
            <a:endParaRPr lang="en-US" dirty="0"/>
          </a:p>
          <a:p>
            <a:r>
              <a:rPr lang="en-US" dirty="0"/>
              <a:t>Our system performs best </a:t>
            </a:r>
          </a:p>
          <a:p>
            <a:endParaRPr lang="en-US" dirty="0"/>
          </a:p>
          <a:p>
            <a:r>
              <a:rPr lang="en-US" dirty="0"/>
              <a:t>However, there are systems that perform better than us on the leaderboard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38" y="1605747"/>
            <a:ext cx="5592311" cy="40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5820074" cy="48391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Experimented with three different KGs</a:t>
            </a:r>
          </a:p>
          <a:p>
            <a:pPr lvl="1"/>
            <a:r>
              <a:rPr lang="en-US" dirty="0" err="1"/>
              <a:t>ConceptNet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Commonsense knowledge base</a:t>
            </a:r>
          </a:p>
          <a:p>
            <a:pPr lvl="2"/>
            <a:r>
              <a:rPr lang="en-US" dirty="0"/>
              <a:t>Semantic network that represents common words and phrases people use and the relationships between them.</a:t>
            </a:r>
          </a:p>
          <a:p>
            <a:pPr lvl="1"/>
            <a:r>
              <a:rPr lang="en-US" dirty="0" err="1"/>
              <a:t>DBpedia</a:t>
            </a:r>
            <a:endParaRPr lang="en-US" dirty="0"/>
          </a:p>
          <a:p>
            <a:pPr lvl="2"/>
            <a:r>
              <a:rPr lang="en-US" dirty="0"/>
              <a:t>Structured form of Wikipedia </a:t>
            </a:r>
            <a:r>
              <a:rPr lang="en-US" dirty="0" err="1"/>
              <a:t>Infobox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Fact based: </a:t>
            </a:r>
          </a:p>
          <a:p>
            <a:pPr lvl="2"/>
            <a:r>
              <a:rPr lang="en-US" dirty="0" err="1"/>
              <a:t>Barack_Obama</a:t>
            </a:r>
            <a:r>
              <a:rPr lang="en-US" dirty="0"/>
              <a:t> </a:t>
            </a:r>
            <a:r>
              <a:rPr lang="en-US" dirty="0" err="1"/>
              <a:t>spouse_of</a:t>
            </a:r>
            <a:r>
              <a:rPr lang="en-US" dirty="0"/>
              <a:t> </a:t>
            </a:r>
            <a:r>
              <a:rPr lang="en-US" dirty="0" err="1"/>
              <a:t>Michelle_Obama</a:t>
            </a:r>
            <a:endParaRPr lang="en-US" dirty="0"/>
          </a:p>
          <a:p>
            <a:pPr lvl="1"/>
            <a:r>
              <a:rPr lang="en-US" dirty="0" err="1"/>
              <a:t>Wordnet</a:t>
            </a:r>
            <a:endParaRPr lang="en-US" dirty="0"/>
          </a:p>
          <a:p>
            <a:pPr lvl="2"/>
            <a:r>
              <a:rPr lang="en-US" dirty="0"/>
              <a:t>Lexical database</a:t>
            </a:r>
          </a:p>
          <a:p>
            <a:pPr lvl="2"/>
            <a:r>
              <a:rPr lang="en-US" dirty="0"/>
              <a:t>Mostly comprises </a:t>
            </a:r>
            <a:r>
              <a:rPr lang="en-US" dirty="0" err="1"/>
              <a:t>synsets</a:t>
            </a:r>
            <a:r>
              <a:rPr lang="en-US" dirty="0"/>
              <a:t>, antonyms, hypernyms, and hyponyms</a:t>
            </a:r>
          </a:p>
          <a:p>
            <a:pPr lvl="2"/>
            <a:r>
              <a:rPr lang="en-US" dirty="0"/>
              <a:t>Existing NLI Models that use WordNet</a:t>
            </a:r>
          </a:p>
          <a:p>
            <a:pPr lvl="3"/>
            <a:r>
              <a:rPr lang="en-US" dirty="0"/>
              <a:t> KIM [Chen2018] on SNLI</a:t>
            </a:r>
          </a:p>
          <a:p>
            <a:endParaRPr lang="en-US" dirty="0"/>
          </a:p>
          <a:p>
            <a:r>
              <a:rPr lang="en-US" dirty="0"/>
              <a:t>Results </a:t>
            </a:r>
          </a:p>
          <a:p>
            <a:pPr lvl="1"/>
            <a:r>
              <a:rPr lang="en-US" dirty="0"/>
              <a:t>Model: </a:t>
            </a:r>
            <a:r>
              <a:rPr lang="en-US" dirty="0" err="1"/>
              <a:t>match-LSTM+GconAttn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Dataset: </a:t>
            </a:r>
            <a:r>
              <a:rPr lang="en-US" dirty="0" err="1"/>
              <a:t>SciTail</a:t>
            </a:r>
            <a:r>
              <a:rPr lang="en-US" dirty="0"/>
              <a:t> dev set </a:t>
            </a:r>
          </a:p>
          <a:p>
            <a:pPr lvl="1"/>
            <a:r>
              <a:rPr lang="en-US" b="1" dirty="0" err="1"/>
              <a:t>ConceptNet</a:t>
            </a:r>
            <a:r>
              <a:rPr lang="en-US" b="1" dirty="0"/>
              <a:t> is the most apt KB for </a:t>
            </a:r>
            <a:r>
              <a:rPr lang="en-US" b="1" dirty="0" err="1"/>
              <a:t>Scitail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44" y="1022350"/>
            <a:ext cx="5675329" cy="1961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08" y="3873505"/>
            <a:ext cx="6096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with </a:t>
            </a:r>
            <a:r>
              <a:rPr lang="en-US" dirty="0" err="1"/>
              <a:t>Scitail</a:t>
            </a:r>
            <a:r>
              <a:rPr lang="en-US" dirty="0"/>
              <a:t>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7"/>
            <a:ext cx="4923931" cy="23740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Experimented with three different Graph Generation methodologies</a:t>
            </a:r>
          </a:p>
          <a:p>
            <a:pPr lvl="1"/>
            <a:r>
              <a:rPr lang="en-US" dirty="0"/>
              <a:t>Concepts Only, One Hop, Two Hop</a:t>
            </a:r>
          </a:p>
          <a:p>
            <a:pPr lvl="1"/>
            <a:r>
              <a:rPr lang="en-US" dirty="0"/>
              <a:t>Perfect combination of the Graph and Text Model improves accuracy significantly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0" y="1359586"/>
            <a:ext cx="6447933" cy="26568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4359052"/>
            <a:ext cx="4810812" cy="1965553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err="1"/>
              <a:t>Text+Graph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Experimented with different text and graph models to eventually narrow down to match-LSTMs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16" y="3913078"/>
            <a:ext cx="5918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Conclusion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7"/>
            <a:ext cx="11098489" cy="437250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10749696" cy="4759007"/>
          </a:xfrm>
        </p:spPr>
        <p:txBody>
          <a:bodyPr>
            <a:normAutofit/>
          </a:bodyPr>
          <a:lstStyle/>
          <a:p>
            <a:r>
              <a:rPr lang="en-US" b="1" dirty="0" err="1"/>
              <a:t>ConSeqNet</a:t>
            </a:r>
            <a:r>
              <a:rPr lang="en-US" dirty="0"/>
              <a:t>, a framework to harness external knowledge for NLI. </a:t>
            </a:r>
          </a:p>
          <a:p>
            <a:endParaRPr lang="en-US" dirty="0"/>
          </a:p>
          <a:p>
            <a:r>
              <a:rPr lang="en-US" dirty="0"/>
              <a:t>Utilizing </a:t>
            </a:r>
            <a:r>
              <a:rPr lang="en-US" dirty="0" err="1"/>
              <a:t>ConceptNet</a:t>
            </a:r>
            <a:r>
              <a:rPr lang="en-US" dirty="0"/>
              <a:t> as an external knowledge for </a:t>
            </a:r>
            <a:r>
              <a:rPr lang="en-US" dirty="0" err="1"/>
              <a:t>Scitail</a:t>
            </a:r>
            <a:r>
              <a:rPr lang="en-US" dirty="0"/>
              <a:t> dataset showed improved performance</a:t>
            </a:r>
          </a:p>
          <a:p>
            <a:pPr lvl="1"/>
            <a:r>
              <a:rPr lang="en-US" dirty="0"/>
              <a:t>Also experimented with </a:t>
            </a:r>
            <a:r>
              <a:rPr lang="en-US" dirty="0" err="1"/>
              <a:t>Dbpedia</a:t>
            </a:r>
            <a:r>
              <a:rPr lang="en-US" dirty="0"/>
              <a:t>, and </a:t>
            </a:r>
            <a:r>
              <a:rPr lang="en-US" dirty="0" err="1"/>
              <a:t>Wordnet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Match-LSTM as text based and graph based model, with </a:t>
            </a:r>
            <a:r>
              <a:rPr lang="en-US" dirty="0" err="1"/>
              <a:t>ConceptNet</a:t>
            </a:r>
            <a:r>
              <a:rPr lang="en-US" dirty="0"/>
              <a:t>, has competitive performance on the </a:t>
            </a:r>
            <a:r>
              <a:rPr lang="en-US" dirty="0" err="1"/>
              <a:t>Scitail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85.2% accuracy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93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  <a:p>
            <a:pPr lvl="1"/>
            <a:r>
              <a:rPr lang="en-US" dirty="0" err="1"/>
              <a:t>Pavan</a:t>
            </a:r>
            <a:r>
              <a:rPr lang="en-US" dirty="0"/>
              <a:t> </a:t>
            </a:r>
            <a:r>
              <a:rPr lang="en-US" dirty="0" err="1"/>
              <a:t>Kapanipathi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kapanipa@us.ibm.com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2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Slide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6"/>
            <a:ext cx="9477674" cy="395207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2" name="Content Placeholder 111"/>
          <p:cNvSpPr>
            <a:spLocks noGrp="1"/>
          </p:cNvSpPr>
          <p:nvPr>
            <p:ph sz="half" idx="1"/>
          </p:nvPr>
        </p:nvSpPr>
        <p:spPr>
          <a:xfrm>
            <a:off x="609600" y="1696609"/>
            <a:ext cx="7435939" cy="4908446"/>
          </a:xfrm>
        </p:spPr>
        <p:txBody>
          <a:bodyPr/>
          <a:lstStyle/>
          <a:p>
            <a:r>
              <a:rPr lang="en-US" sz="2000" dirty="0"/>
              <a:t>Natural Language Inference (Textual Entailment) is a fundamental problem for Natural Language Understanding </a:t>
            </a:r>
          </a:p>
          <a:p>
            <a:endParaRPr lang="en-US" sz="2000" dirty="0"/>
          </a:p>
          <a:p>
            <a:r>
              <a:rPr lang="en-US" sz="2000" dirty="0"/>
              <a:t>External knowledge can enhance the understanding of text and in turn improve NLI models. However, existing techniques lack the ability to harness external knowledge (from KGs)</a:t>
            </a:r>
          </a:p>
          <a:p>
            <a:endParaRPr lang="en-US" sz="2000" dirty="0"/>
          </a:p>
          <a:p>
            <a:r>
              <a:rPr lang="en-US" sz="2000" b="1" dirty="0"/>
              <a:t>Contributions</a:t>
            </a:r>
          </a:p>
          <a:p>
            <a:pPr lvl="1"/>
            <a:r>
              <a:rPr lang="en-US" sz="1800" dirty="0"/>
              <a:t>Framework that enables the use of external knowledge with text based systems for NLI  </a:t>
            </a:r>
          </a:p>
          <a:p>
            <a:pPr lvl="1"/>
            <a:r>
              <a:rPr lang="en-US" sz="1800" dirty="0"/>
              <a:t>Our approach utilizes </a:t>
            </a:r>
            <a:r>
              <a:rPr lang="en-US" sz="1800" b="1" dirty="0" err="1"/>
              <a:t>ConceptNet</a:t>
            </a:r>
            <a:r>
              <a:rPr lang="en-US" sz="1800" dirty="0"/>
              <a:t> (external knowledge) and improves the performance of text based models on the </a:t>
            </a:r>
            <a:r>
              <a:rPr lang="en-US" sz="1800" b="1" dirty="0" err="1"/>
              <a:t>Scitail</a:t>
            </a:r>
            <a:r>
              <a:rPr lang="en-US" sz="1800" b="1" dirty="0"/>
              <a:t> dataset</a:t>
            </a:r>
            <a:r>
              <a:rPr lang="en-US" sz="1800" dirty="0"/>
              <a:t> (Science domain entailment dataset)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DC7FF3-C511-F449-8C40-0344E5FC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099" y="1850134"/>
            <a:ext cx="3234299" cy="36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6177" y="1803788"/>
            <a:ext cx="7940842" cy="122816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Natural language inference (NLI) is the problem of determining whether a natural language hypothesis </a:t>
            </a:r>
            <a:r>
              <a:rPr lang="en-US" i="1" dirty="0"/>
              <a:t>h</a:t>
            </a:r>
            <a:r>
              <a:rPr lang="en-US" dirty="0"/>
              <a:t> can reasonably be inferred from a natural language premise </a:t>
            </a:r>
            <a:r>
              <a:rPr lang="en-US" i="1" dirty="0"/>
              <a:t>p</a:t>
            </a:r>
            <a:r>
              <a:rPr lang="en-US" dirty="0"/>
              <a:t>. [MacCartney2009]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54839" y="2974992"/>
            <a:ext cx="5541161" cy="305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742950" indent="-3968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rgbClr val="00426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Example</a:t>
            </a:r>
          </a:p>
          <a:p>
            <a:pPr lvl="1"/>
            <a:r>
              <a:rPr lang="en-US" dirty="0"/>
              <a:t>p: Two men are using two horses to help with farm work.</a:t>
            </a:r>
          </a:p>
          <a:p>
            <a:pPr lvl="1"/>
            <a:r>
              <a:rPr lang="en-US" dirty="0"/>
              <a:t>h: The farmers are ploughing the fields</a:t>
            </a:r>
          </a:p>
          <a:p>
            <a:endParaRPr lang="en-US" dirty="0"/>
          </a:p>
          <a:p>
            <a:r>
              <a:rPr lang="en-US" dirty="0"/>
              <a:t>Central to Natural Language Understanding (NLU)</a:t>
            </a:r>
          </a:p>
          <a:p>
            <a:pPr lvl="1"/>
            <a:r>
              <a:rPr lang="en-US" dirty="0"/>
              <a:t>Semantic search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Summarization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43557" y="3273396"/>
            <a:ext cx="5169474" cy="305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+mn-ea"/>
                <a:cs typeface="+mn-cs"/>
              </a:defRPr>
            </a:lvl1pPr>
            <a:lvl2pPr marL="742950" indent="-39687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rgbClr val="004266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Recent popularity due to creation of large scale crowd sourced datasets (Stanford)</a:t>
            </a:r>
          </a:p>
          <a:p>
            <a:pPr lvl="1"/>
            <a:r>
              <a:rPr lang="en-US" dirty="0"/>
              <a:t>SNLI</a:t>
            </a:r>
          </a:p>
          <a:p>
            <a:pPr lvl="2"/>
            <a:r>
              <a:rPr lang="en-US" dirty="0"/>
              <a:t>~ 570k sentence pairs</a:t>
            </a:r>
          </a:p>
          <a:p>
            <a:pPr lvl="2"/>
            <a:r>
              <a:rPr lang="en-US" dirty="0"/>
              <a:t>90.1%</a:t>
            </a:r>
          </a:p>
          <a:p>
            <a:pPr lvl="1"/>
            <a:r>
              <a:rPr lang="en-US" dirty="0" err="1"/>
              <a:t>MultiNLI</a:t>
            </a:r>
            <a:r>
              <a:rPr lang="en-US" dirty="0"/>
              <a:t> (supports multiple genre)</a:t>
            </a:r>
          </a:p>
          <a:p>
            <a:pPr lvl="2"/>
            <a:r>
              <a:rPr lang="en-US" dirty="0"/>
              <a:t>~ 433K sentence pairs</a:t>
            </a:r>
          </a:p>
          <a:p>
            <a:pPr lvl="2"/>
            <a:r>
              <a:rPr lang="en-US" dirty="0"/>
              <a:t>~83%</a:t>
            </a:r>
          </a:p>
        </p:txBody>
      </p:sp>
    </p:spTree>
    <p:extLst>
      <p:ext uri="{BB962C8B-B14F-4D97-AF65-F5344CB8AC3E}">
        <p14:creationId xmlns:p14="http://schemas.microsoft.com/office/powerpoint/2010/main" val="138503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Inference using External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3" y="1717206"/>
            <a:ext cx="10161066" cy="4607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p: Two </a:t>
            </a:r>
            <a:r>
              <a:rPr lang="en-US" b="1" dirty="0"/>
              <a:t>farmers </a:t>
            </a:r>
            <a:r>
              <a:rPr lang="en-US" dirty="0"/>
              <a:t>are using two </a:t>
            </a:r>
            <a:r>
              <a:rPr lang="en-US" b="1" dirty="0"/>
              <a:t>horses</a:t>
            </a:r>
            <a:r>
              <a:rPr lang="en-US" dirty="0"/>
              <a:t> to help with </a:t>
            </a:r>
            <a:r>
              <a:rPr lang="en-US" b="1" dirty="0"/>
              <a:t>farm work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h: The </a:t>
            </a:r>
            <a:r>
              <a:rPr lang="en-US" b="1" dirty="0"/>
              <a:t>men</a:t>
            </a:r>
            <a:r>
              <a:rPr lang="en-US" dirty="0"/>
              <a:t> are </a:t>
            </a:r>
            <a:r>
              <a:rPr lang="en-US" b="1" dirty="0"/>
              <a:t>ploughing </a:t>
            </a:r>
            <a:r>
              <a:rPr lang="en-US" dirty="0"/>
              <a:t>the </a:t>
            </a:r>
            <a:r>
              <a:rPr lang="en-US" b="1" dirty="0"/>
              <a:t>fields</a:t>
            </a:r>
            <a:endParaRPr lang="en-US" dirty="0"/>
          </a:p>
          <a:p>
            <a:pPr lvl="1"/>
            <a:r>
              <a:rPr lang="en-US" dirty="0"/>
              <a:t>Important to understand the the relationship between terms that can be fetched using external knowledge</a:t>
            </a:r>
          </a:p>
          <a:p>
            <a:pPr lvl="2"/>
            <a:r>
              <a:rPr lang="en-US" dirty="0"/>
              <a:t>Farmers and men</a:t>
            </a:r>
          </a:p>
          <a:p>
            <a:pPr lvl="2"/>
            <a:r>
              <a:rPr lang="en-US" dirty="0"/>
              <a:t>Farmers, farm work and ploughing</a:t>
            </a:r>
          </a:p>
          <a:p>
            <a:pPr lvl="2"/>
            <a:r>
              <a:rPr lang="en-US" dirty="0"/>
              <a:t>Working and ploughing corn</a:t>
            </a:r>
          </a:p>
          <a:p>
            <a:pPr lvl="1"/>
            <a:r>
              <a:rPr lang="en-US" dirty="0"/>
              <a:t>Lack of exploitation of existing knowledge sources	</a:t>
            </a:r>
          </a:p>
          <a:p>
            <a:endParaRPr lang="en-US" dirty="0"/>
          </a:p>
          <a:p>
            <a:r>
              <a:rPr lang="en-US" dirty="0"/>
              <a:t>Goal</a:t>
            </a:r>
          </a:p>
          <a:p>
            <a:pPr lvl="1"/>
            <a:r>
              <a:rPr lang="en-US" b="1" dirty="0"/>
              <a:t>Analyzing the impact of relevant external knowledge for textual entailment</a:t>
            </a:r>
          </a:p>
          <a:p>
            <a:pPr lvl="2"/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 err="1"/>
              <a:t>ConceptNet</a:t>
            </a:r>
            <a:r>
              <a:rPr lang="en-US" dirty="0"/>
              <a:t>, WordNet</a:t>
            </a:r>
          </a:p>
          <a:p>
            <a:pPr lvl="1"/>
            <a:r>
              <a:rPr lang="en-US" b="1" dirty="0"/>
              <a:t>Develop hybrid models that can exploit information both from text and external knowledge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5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6"/>
            <a:ext cx="9477674" cy="395207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07193" y="2865961"/>
            <a:ext cx="1135781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68565" y="2865961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1168" y="4011718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Farm 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2696" y="5413444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4804" y="6496639"/>
            <a:ext cx="1329889" cy="32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71446" y="3697893"/>
            <a:ext cx="1443790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68564" y="5001154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cxnSp>
        <p:nvCxnSpPr>
          <p:cNvPr id="13" name="Straight Arrow Connector 12"/>
          <p:cNvCxnSpPr>
            <a:stCxn id="8" idx="3"/>
            <a:endCxn id="11" idx="1"/>
          </p:cNvCxnSpPr>
          <p:nvPr/>
        </p:nvCxnSpPr>
        <p:spPr>
          <a:xfrm flipV="1">
            <a:off x="7042585" y="5164784"/>
            <a:ext cx="2925979" cy="412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  <a:endCxn id="6" idx="2"/>
          </p:cNvCxnSpPr>
          <p:nvPr/>
        </p:nvCxnSpPr>
        <p:spPr>
          <a:xfrm flipV="1">
            <a:off x="6377641" y="3193220"/>
            <a:ext cx="4158815" cy="2220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7" idx="2"/>
          </p:cNvCxnSpPr>
          <p:nvPr/>
        </p:nvCxnSpPr>
        <p:spPr>
          <a:xfrm flipH="1" flipV="1">
            <a:off x="5986113" y="4338977"/>
            <a:ext cx="391528" cy="1074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42974" y="4661415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</a:t>
            </a:r>
          </a:p>
        </p:txBody>
      </p:sp>
      <p:cxnSp>
        <p:nvCxnSpPr>
          <p:cNvPr id="20" name="Straight Arrow Connector 19"/>
          <p:cNvCxnSpPr>
            <a:stCxn id="7" idx="3"/>
            <a:endCxn id="18" idx="1"/>
          </p:cNvCxnSpPr>
          <p:nvPr/>
        </p:nvCxnSpPr>
        <p:spPr>
          <a:xfrm>
            <a:off x="6651057" y="4175348"/>
            <a:ext cx="1491917" cy="6496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10" idx="1"/>
          </p:cNvCxnSpPr>
          <p:nvPr/>
        </p:nvCxnSpPr>
        <p:spPr>
          <a:xfrm flipV="1">
            <a:off x="9278755" y="3861523"/>
            <a:ext cx="1292691" cy="963522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1" idx="1"/>
          </p:cNvCxnSpPr>
          <p:nvPr/>
        </p:nvCxnSpPr>
        <p:spPr>
          <a:xfrm>
            <a:off x="9278755" y="4825045"/>
            <a:ext cx="689809" cy="339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8" idx="3"/>
          </p:cNvCxnSpPr>
          <p:nvPr/>
        </p:nvCxnSpPr>
        <p:spPr>
          <a:xfrm flipH="1">
            <a:off x="9278755" y="3193220"/>
            <a:ext cx="1257701" cy="163182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3"/>
            <a:endCxn id="18" idx="1"/>
          </p:cNvCxnSpPr>
          <p:nvPr/>
        </p:nvCxnSpPr>
        <p:spPr>
          <a:xfrm flipV="1">
            <a:off x="7042585" y="4825045"/>
            <a:ext cx="1100389" cy="75202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6" idx="1"/>
          </p:cNvCxnSpPr>
          <p:nvPr/>
        </p:nvCxnSpPr>
        <p:spPr>
          <a:xfrm>
            <a:off x="8142974" y="3029591"/>
            <a:ext cx="182559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99884" y="3368063"/>
            <a:ext cx="1135781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</a:t>
            </a:r>
          </a:p>
        </p:txBody>
      </p:sp>
      <p:cxnSp>
        <p:nvCxnSpPr>
          <p:cNvPr id="33" name="Straight Arrow Connector 32"/>
          <p:cNvCxnSpPr>
            <a:stCxn id="7" idx="3"/>
            <a:endCxn id="31" idx="1"/>
          </p:cNvCxnSpPr>
          <p:nvPr/>
        </p:nvCxnSpPr>
        <p:spPr>
          <a:xfrm flipV="1">
            <a:off x="6651057" y="3531693"/>
            <a:ext cx="1648827" cy="6436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3"/>
            <a:endCxn id="10" idx="1"/>
          </p:cNvCxnSpPr>
          <p:nvPr/>
        </p:nvCxnSpPr>
        <p:spPr>
          <a:xfrm>
            <a:off x="9435665" y="3531693"/>
            <a:ext cx="1135781" cy="3298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31" idx="3"/>
          </p:cNvCxnSpPr>
          <p:nvPr/>
        </p:nvCxnSpPr>
        <p:spPr>
          <a:xfrm flipH="1">
            <a:off x="9435665" y="3193220"/>
            <a:ext cx="1100791" cy="3384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31" idx="1"/>
          </p:cNvCxnSpPr>
          <p:nvPr/>
        </p:nvCxnSpPr>
        <p:spPr>
          <a:xfrm flipV="1">
            <a:off x="7042585" y="3531693"/>
            <a:ext cx="1257299" cy="2045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3"/>
            <a:endCxn id="11" idx="1"/>
          </p:cNvCxnSpPr>
          <p:nvPr/>
        </p:nvCxnSpPr>
        <p:spPr>
          <a:xfrm>
            <a:off x="9435665" y="3531693"/>
            <a:ext cx="532899" cy="163309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73678" y="5882070"/>
            <a:ext cx="1565306" cy="3272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Ploughhorse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2" idx="1"/>
            <a:endCxn id="8" idx="3"/>
          </p:cNvCxnSpPr>
          <p:nvPr/>
        </p:nvCxnSpPr>
        <p:spPr>
          <a:xfrm flipH="1" flipV="1">
            <a:off x="7042585" y="5577074"/>
            <a:ext cx="531093" cy="4686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3"/>
            <a:endCxn id="10" idx="1"/>
          </p:cNvCxnSpPr>
          <p:nvPr/>
        </p:nvCxnSpPr>
        <p:spPr>
          <a:xfrm flipV="1">
            <a:off x="9138984" y="3861523"/>
            <a:ext cx="1432462" cy="21841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3"/>
            <a:endCxn id="11" idx="1"/>
          </p:cNvCxnSpPr>
          <p:nvPr/>
        </p:nvCxnSpPr>
        <p:spPr>
          <a:xfrm flipV="1">
            <a:off x="9138984" y="5164784"/>
            <a:ext cx="829580" cy="88091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ontent Placeholder 1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Enhance text using concepts from External Knowledge</a:t>
            </a:r>
          </a:p>
          <a:p>
            <a:pPr lvl="1"/>
            <a:r>
              <a:rPr lang="en-US" dirty="0" err="1"/>
              <a:t>ConceptNet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859273" y="3368063"/>
            <a:ext cx="3796912" cy="69310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p: Two </a:t>
            </a:r>
            <a:r>
              <a:rPr lang="en-US" b="1" dirty="0"/>
              <a:t>men </a:t>
            </a:r>
            <a:r>
              <a:rPr lang="en-US" dirty="0"/>
              <a:t>are using two </a:t>
            </a:r>
            <a:r>
              <a:rPr lang="en-US" b="1" dirty="0"/>
              <a:t>horses</a:t>
            </a:r>
            <a:r>
              <a:rPr lang="en-US" dirty="0"/>
              <a:t> to help with </a:t>
            </a:r>
            <a:r>
              <a:rPr lang="en-US" b="1" dirty="0"/>
              <a:t>farm work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858840" y="4125985"/>
            <a:ext cx="3797345" cy="695173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h: The </a:t>
            </a:r>
            <a:r>
              <a:rPr lang="en-US" b="1" dirty="0"/>
              <a:t>farmers </a:t>
            </a:r>
            <a:r>
              <a:rPr lang="en-US" dirty="0"/>
              <a:t>are </a:t>
            </a:r>
            <a:r>
              <a:rPr lang="en-US" b="1" dirty="0"/>
              <a:t>ploughing </a:t>
            </a:r>
            <a:r>
              <a:rPr lang="en-US" dirty="0"/>
              <a:t>the </a:t>
            </a:r>
            <a:r>
              <a:rPr lang="en-US" b="1" dirty="0"/>
              <a:t>fields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858840" y="4925346"/>
            <a:ext cx="3831399" cy="7277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 Components from </a:t>
            </a:r>
            <a:r>
              <a:rPr lang="en-US" dirty="0" err="1"/>
              <a:t>ConceptNet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5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6"/>
            <a:ext cx="5997729" cy="48391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Text Based Entailment Models</a:t>
            </a:r>
          </a:p>
          <a:p>
            <a:pPr lvl="1"/>
            <a:r>
              <a:rPr lang="en-US" dirty="0"/>
              <a:t>Encodes premise text and hypothesis text</a:t>
            </a:r>
          </a:p>
          <a:p>
            <a:pPr lvl="1"/>
            <a:r>
              <a:rPr lang="en-US" dirty="0"/>
              <a:t>Attention mechanisms 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endParaRPr lang="en-US" dirty="0"/>
          </a:p>
          <a:p>
            <a:r>
              <a:rPr lang="en-US" dirty="0"/>
              <a:t>Graph Generator</a:t>
            </a:r>
          </a:p>
          <a:p>
            <a:pPr lvl="1"/>
            <a:r>
              <a:rPr lang="en-US" dirty="0"/>
              <a:t>Maps text to concepts in external knowledge</a:t>
            </a:r>
          </a:p>
          <a:p>
            <a:pPr lvl="1"/>
            <a:r>
              <a:rPr lang="en-US" dirty="0"/>
              <a:t>Generates graph based on the mapped concepts </a:t>
            </a:r>
          </a:p>
          <a:p>
            <a:endParaRPr lang="en-US" dirty="0"/>
          </a:p>
          <a:p>
            <a:r>
              <a:rPr lang="en-US" dirty="0"/>
              <a:t>Graph Based Entailment Model</a:t>
            </a:r>
          </a:p>
          <a:p>
            <a:pPr lvl="1"/>
            <a:r>
              <a:rPr lang="en-US" dirty="0"/>
              <a:t>Embeds the premise and hypothesis graph</a:t>
            </a:r>
          </a:p>
          <a:p>
            <a:pPr lvl="1"/>
            <a:r>
              <a:rPr lang="en-US" dirty="0"/>
              <a:t>Uses attention mechanism and classifies </a:t>
            </a:r>
          </a:p>
          <a:p>
            <a:pPr lvl="1"/>
            <a:endParaRPr lang="en-US" dirty="0"/>
          </a:p>
          <a:p>
            <a:r>
              <a:rPr lang="en-US" dirty="0"/>
              <a:t>Classifier</a:t>
            </a:r>
          </a:p>
          <a:p>
            <a:pPr lvl="1"/>
            <a:r>
              <a:rPr lang="en-US" dirty="0"/>
              <a:t>Feed forward </a:t>
            </a:r>
          </a:p>
          <a:p>
            <a:pPr lvl="1"/>
            <a:r>
              <a:rPr lang="en-US" dirty="0"/>
              <a:t>Input: Concatenation of final hidden layers of text and graph entailment model </a:t>
            </a:r>
          </a:p>
          <a:p>
            <a:pPr lvl="1"/>
            <a:r>
              <a:rPr lang="en-US" dirty="0"/>
              <a:t>Joint training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79506" y="2460041"/>
            <a:ext cx="1270535" cy="1530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Based Entailment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32895" y="2460041"/>
            <a:ext cx="1270535" cy="153041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Based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7332" y="5208664"/>
            <a:ext cx="10310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Premise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9715" y="5208664"/>
            <a:ext cx="13260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013644" y="4285269"/>
            <a:ext cx="1309036" cy="9233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Graph Generator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22858" y="4007858"/>
            <a:ext cx="1126155" cy="1218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853745" y="3990458"/>
            <a:ext cx="238973" cy="12356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122857" y="4773067"/>
            <a:ext cx="2910038" cy="4442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092717" y="4773067"/>
            <a:ext cx="940178" cy="4529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  <a:endCxn id="9" idx="2"/>
          </p:cNvCxnSpPr>
          <p:nvPr/>
        </p:nvCxnSpPr>
        <p:spPr>
          <a:xfrm flipV="1">
            <a:off x="10668162" y="3990458"/>
            <a:ext cx="1" cy="2948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853745" y="1332854"/>
            <a:ext cx="1493576" cy="58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16" name="Straight Arrow Connector 15"/>
          <p:cNvCxnSpPr>
            <a:stCxn id="8" idx="0"/>
          </p:cNvCxnSpPr>
          <p:nvPr/>
        </p:nvCxnSpPr>
        <p:spPr>
          <a:xfrm flipV="1">
            <a:off x="8614774" y="1921026"/>
            <a:ext cx="985759" cy="539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9600533" y="1921026"/>
            <a:ext cx="1067630" cy="539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Based Entailment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7"/>
            <a:ext cx="6364636" cy="4607398"/>
          </a:xfrm>
        </p:spPr>
        <p:txBody>
          <a:bodyPr>
            <a:normAutofit/>
          </a:bodyPr>
          <a:lstStyle/>
          <a:p>
            <a:r>
              <a:rPr lang="en-US" dirty="0"/>
              <a:t>Exploring existing approaches for our text based entailment models</a:t>
            </a:r>
          </a:p>
          <a:p>
            <a:endParaRPr lang="en-US" dirty="0"/>
          </a:p>
          <a:p>
            <a:r>
              <a:rPr lang="en-US" dirty="0"/>
              <a:t>Existing approaches for Text Based Entailment Models </a:t>
            </a:r>
          </a:p>
          <a:p>
            <a:pPr lvl="1"/>
            <a:r>
              <a:rPr lang="en-US" dirty="0" err="1"/>
              <a:t>DecompAttn</a:t>
            </a:r>
            <a:endParaRPr lang="en-US" dirty="0"/>
          </a:p>
          <a:p>
            <a:pPr lvl="1"/>
            <a:r>
              <a:rPr lang="en-US" dirty="0" err="1"/>
              <a:t>DeIsTe</a:t>
            </a:r>
            <a:r>
              <a:rPr lang="en-US" dirty="0"/>
              <a:t> [Yin2018]</a:t>
            </a:r>
          </a:p>
          <a:p>
            <a:pPr lvl="1"/>
            <a:r>
              <a:rPr lang="en-US" dirty="0"/>
              <a:t>Match-LSTM [Wang2016]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88999"/>
              </p:ext>
            </p:extLst>
          </p:nvPr>
        </p:nvGraphicFramePr>
        <p:xfrm>
          <a:off x="8275582" y="2022212"/>
          <a:ext cx="3306818" cy="31121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9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638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8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DecompAttn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8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DeIsTe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80">
                <a:tc>
                  <a:txBody>
                    <a:bodyPr/>
                    <a:lstStyle/>
                    <a:p>
                      <a:r>
                        <a:rPr lang="en-US" sz="1600" dirty="0"/>
                        <a:t>Match-LSTM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84.1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880">
                <a:tc>
                  <a:txBody>
                    <a:bodyPr/>
                    <a:lstStyle/>
                    <a:p>
                      <a:r>
                        <a:rPr lang="en-US" sz="1600" dirty="0"/>
                        <a:t>CAFE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/>
                        <a:t>83.3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1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Based Entailment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717206"/>
            <a:ext cx="10130723" cy="4607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Match LSTM</a:t>
            </a:r>
          </a:p>
          <a:p>
            <a:pPr lvl="1"/>
            <a:r>
              <a:rPr lang="en-US" dirty="0"/>
              <a:t>match-LSTM is used diverse NLU tasks including question answering</a:t>
            </a:r>
          </a:p>
          <a:p>
            <a:pPr lvl="1"/>
            <a:r>
              <a:rPr lang="en-US" dirty="0"/>
              <a:t>match-LSTM performed significantly better than the baselines </a:t>
            </a:r>
          </a:p>
          <a:p>
            <a:endParaRPr lang="en-US" dirty="0"/>
          </a:p>
          <a:p>
            <a:r>
              <a:rPr lang="en-US" dirty="0"/>
              <a:t>Detail of match-LSTM Model</a:t>
            </a:r>
          </a:p>
          <a:p>
            <a:pPr lvl="1"/>
            <a:r>
              <a:rPr lang="en-US" dirty="0"/>
              <a:t>Context Encoding</a:t>
            </a:r>
          </a:p>
          <a:p>
            <a:pPr lvl="2"/>
            <a:r>
              <a:rPr lang="en-US" dirty="0" err="1"/>
              <a:t>BiLSTMs</a:t>
            </a:r>
            <a:r>
              <a:rPr lang="en-US" dirty="0"/>
              <a:t> on premise word vectors and hypothesis word vectors</a:t>
            </a:r>
          </a:p>
          <a:p>
            <a:pPr lvl="1"/>
            <a:r>
              <a:rPr lang="en-US" dirty="0"/>
              <a:t>Word by Word Attention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Matcher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88" y="4131130"/>
            <a:ext cx="16891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29" y="4020905"/>
            <a:ext cx="3086100" cy="92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7" y="5255809"/>
            <a:ext cx="30353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07" y="6256257"/>
            <a:ext cx="304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4F34-9F90-1C48-92DA-709FAE95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076F-8C83-5344-A8F4-2E66E29AB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765" y="1665048"/>
            <a:ext cx="5315249" cy="4701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Mapping from text to concepts in KB</a:t>
            </a:r>
          </a:p>
          <a:p>
            <a:pPr lvl="1"/>
            <a:r>
              <a:rPr lang="en-US" dirty="0"/>
              <a:t>Farmers </a:t>
            </a:r>
            <a:r>
              <a:rPr lang="en-US" dirty="0">
                <a:sym typeface="Wingdings"/>
              </a:rPr>
              <a:t> 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/farmers</a:t>
            </a:r>
          </a:p>
          <a:p>
            <a:pPr lvl="1"/>
            <a:r>
              <a:rPr lang="en-US" dirty="0">
                <a:sym typeface="Wingdings"/>
              </a:rPr>
              <a:t>Ploughing  </a:t>
            </a:r>
            <a:r>
              <a:rPr lang="en-US" dirty="0" err="1">
                <a:sym typeface="Wingdings"/>
              </a:rPr>
              <a:t>conceptnet.io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en</a:t>
            </a:r>
            <a:r>
              <a:rPr lang="en-US" dirty="0">
                <a:sym typeface="Wingdings"/>
              </a:rPr>
              <a:t>/ploughing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Graph construction for premise and hypothesis</a:t>
            </a:r>
          </a:p>
          <a:p>
            <a:pPr lvl="1"/>
            <a:r>
              <a:rPr lang="en-US" b="1" dirty="0"/>
              <a:t>Concepts</a:t>
            </a:r>
          </a:p>
          <a:p>
            <a:pPr lvl="2"/>
            <a:r>
              <a:rPr lang="en-US" b="1" dirty="0"/>
              <a:t>Edges between mentioned concepts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7193" y="2865961"/>
            <a:ext cx="1135781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</a:t>
            </a:r>
          </a:p>
        </p:txBody>
      </p:sp>
      <p:sp>
        <p:nvSpPr>
          <p:cNvPr id="6" name="Rectangle 5"/>
          <p:cNvSpPr/>
          <p:nvPr/>
        </p:nvSpPr>
        <p:spPr>
          <a:xfrm>
            <a:off x="9968565" y="2865961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21168" y="4011718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Farm 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2696" y="5413444"/>
            <a:ext cx="1329889" cy="32725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Horse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4804" y="6496639"/>
            <a:ext cx="1329889" cy="327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71446" y="3697893"/>
            <a:ext cx="1443790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Ploughing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68564" y="5001154"/>
            <a:ext cx="1135781" cy="327259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cxnSp>
        <p:nvCxnSpPr>
          <p:cNvPr id="13" name="Straight Arrow Connector 12"/>
          <p:cNvCxnSpPr>
            <a:stCxn id="9" idx="0"/>
            <a:endCxn id="5" idx="2"/>
          </p:cNvCxnSpPr>
          <p:nvPr/>
        </p:nvCxnSpPr>
        <p:spPr>
          <a:xfrm flipV="1">
            <a:off x="7219749" y="3193220"/>
            <a:ext cx="355335" cy="33034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0" idx="2"/>
          </p:cNvCxnSpPr>
          <p:nvPr/>
        </p:nvCxnSpPr>
        <p:spPr>
          <a:xfrm flipH="1" flipV="1">
            <a:off x="5986113" y="4338977"/>
            <a:ext cx="391528" cy="1074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57586" y="946600"/>
            <a:ext cx="3796912" cy="693109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p: Two </a:t>
            </a:r>
            <a:r>
              <a:rPr lang="en-US" b="1" dirty="0"/>
              <a:t>men </a:t>
            </a:r>
            <a:r>
              <a:rPr lang="en-US" dirty="0"/>
              <a:t>are using two </a:t>
            </a:r>
            <a:r>
              <a:rPr lang="en-US" b="1" dirty="0"/>
              <a:t>horses</a:t>
            </a:r>
            <a:r>
              <a:rPr lang="en-US" dirty="0"/>
              <a:t> to help with </a:t>
            </a:r>
            <a:r>
              <a:rPr lang="en-US" b="1" dirty="0"/>
              <a:t>farm work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211712" y="945567"/>
            <a:ext cx="3797345" cy="695173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h: The </a:t>
            </a:r>
            <a:r>
              <a:rPr lang="en-US" b="1" dirty="0"/>
              <a:t>farmers </a:t>
            </a:r>
            <a:r>
              <a:rPr lang="en-US" dirty="0"/>
              <a:t>are </a:t>
            </a:r>
            <a:r>
              <a:rPr lang="en-US" b="1" dirty="0"/>
              <a:t>ploughing </a:t>
            </a:r>
            <a:r>
              <a:rPr lang="en-US" dirty="0"/>
              <a:t>the </a:t>
            </a:r>
            <a:r>
              <a:rPr lang="en-US" b="1" dirty="0"/>
              <a:t>fields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1" idx="0"/>
            <a:endCxn id="10" idx="2"/>
          </p:cNvCxnSpPr>
          <p:nvPr/>
        </p:nvCxnSpPr>
        <p:spPr>
          <a:xfrm flipV="1">
            <a:off x="10536455" y="4025152"/>
            <a:ext cx="756886" cy="97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973279" y="1866636"/>
            <a:ext cx="1809995" cy="691797"/>
          </a:xfrm>
          <a:prstGeom prst="rect">
            <a:avLst/>
          </a:prstGeom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PREMISE GRAPH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555992" y="1821945"/>
            <a:ext cx="1737349" cy="609932"/>
          </a:xfrm>
          <a:prstGeom prst="rect">
            <a:avLst/>
          </a:prstGeom>
          <a:solidFill>
            <a:schemeClr val="accent4"/>
          </a:solidFill>
          <a:ln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HYPOTHESIS GRAPH</a:t>
            </a:r>
          </a:p>
        </p:txBody>
      </p:sp>
      <p:cxnSp>
        <p:nvCxnSpPr>
          <p:cNvPr id="23" name="Straight Arrow Connector 22"/>
          <p:cNvCxnSpPr>
            <a:stCxn id="10" idx="0"/>
            <a:endCxn id="6" idx="2"/>
          </p:cNvCxnSpPr>
          <p:nvPr/>
        </p:nvCxnSpPr>
        <p:spPr>
          <a:xfrm flipH="1" flipV="1">
            <a:off x="10536456" y="3193220"/>
            <a:ext cx="756885" cy="50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2" grpId="0" animBg="1"/>
      <p:bldP spid="33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Watson Whit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BC61442-CE4C-1540-AFD5-629EEB7103CB}" vid="{B6561A98-7CEA-A449-9A8F-DE85E1B109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IBMResearchBase</Template>
  <TotalTime>122272</TotalTime>
  <Words>1208</Words>
  <Application>Microsoft Macintosh PowerPoint</Application>
  <PresentationFormat>Widescreen</PresentationFormat>
  <Paragraphs>330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Helvetica Neue Light</vt:lpstr>
      <vt:lpstr>Helvetica Neue Medium</vt:lpstr>
      <vt:lpstr>Watson White Theme</vt:lpstr>
      <vt:lpstr>Improving Natural Language Inference Using External Knowledge in the Science Questions Domain </vt:lpstr>
      <vt:lpstr>One Slide Summary</vt:lpstr>
      <vt:lpstr>Natural Language Inference</vt:lpstr>
      <vt:lpstr>Natural Language Inference using External Knowledge</vt:lpstr>
      <vt:lpstr>External Knowledge</vt:lpstr>
      <vt:lpstr>Approach Overview</vt:lpstr>
      <vt:lpstr>Textual Based Entailment Models</vt:lpstr>
      <vt:lpstr>Text Based Entailment Models</vt:lpstr>
      <vt:lpstr>Graph Generator</vt:lpstr>
      <vt:lpstr>Graph Generator</vt:lpstr>
      <vt:lpstr>Graph Generator</vt:lpstr>
      <vt:lpstr>Graph Based Entailment Model</vt:lpstr>
      <vt:lpstr>Graph Based Entailment Model – GconAttn Model</vt:lpstr>
      <vt:lpstr>Experiments and Results</vt:lpstr>
      <vt:lpstr>Experiments and Results – Baselines</vt:lpstr>
      <vt:lpstr>External Knowledge</vt:lpstr>
      <vt:lpstr>Experiments with Scitail Dev</vt:lpstr>
      <vt:lpstr>Conclusion and Future Work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UReQA: Knowledge Acquisition and Reasoning to Solve Standardized Tests</dc:title>
  <dc:creator>Nicholas Mattei</dc:creator>
  <cp:lastModifiedBy>Microsoft Office User</cp:lastModifiedBy>
  <cp:revision>299</cp:revision>
  <cp:lastPrinted>2017-04-10T12:35:26Z</cp:lastPrinted>
  <dcterms:created xsi:type="dcterms:W3CDTF">2018-02-09T16:02:53Z</dcterms:created>
  <dcterms:modified xsi:type="dcterms:W3CDTF">2018-11-14T19:48:09Z</dcterms:modified>
</cp:coreProperties>
</file>